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82" r:id="rId6"/>
    <p:sldId id="281" r:id="rId7"/>
    <p:sldId id="261" r:id="rId8"/>
    <p:sldId id="264" r:id="rId9"/>
    <p:sldId id="267" r:id="rId10"/>
    <p:sldId id="271" r:id="rId11"/>
    <p:sldId id="275" r:id="rId12"/>
    <p:sldId id="270" r:id="rId13"/>
    <p:sldId id="269" r:id="rId14"/>
    <p:sldId id="272" r:id="rId15"/>
    <p:sldId id="276" r:id="rId16"/>
    <p:sldId id="265" r:id="rId17"/>
    <p:sldId id="266" r:id="rId18"/>
    <p:sldId id="277" r:id="rId19"/>
    <p:sldId id="278" r:id="rId20"/>
    <p:sldId id="279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DB"/>
    <a:srgbClr val="B2B0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8" autoAdjust="0"/>
  </p:normalViewPr>
  <p:slideViewPr>
    <p:cSldViewPr>
      <p:cViewPr varScale="1">
        <p:scale>
          <a:sx n="78" d="100"/>
          <a:sy n="78" d="100"/>
        </p:scale>
        <p:origin x="-5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41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E17FD-4635-4F20-A806-6C5416C37832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FF064-5C26-4125-B7F4-064307251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FF064-5C26-4125-B7F4-0643072516B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FF064-5C26-4125-B7F4-0643072516B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ECFC-2334-49E6-8694-1A288BCCDCAE}" type="datetimeFigureOut">
              <a:rPr lang="ru-RU" smtClean="0"/>
              <a:pPr/>
              <a:t>18.07.2011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1EB6-245F-49E6-9E57-DEF4E4427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аза\пробные рендеры\главный вид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954" y="1285860"/>
            <a:ext cx="6905508" cy="4143304"/>
          </a:xfrm>
          <a:prstGeom prst="rect">
            <a:avLst/>
          </a:prstGeom>
          <a:noFill/>
          <a:ln>
            <a:noFill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585789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BDB"/>
                </a:solidFill>
                <a:latin typeface="Impact" pitchFamily="34" charset="0"/>
              </a:rPr>
              <a:t>ООО «Спас-Орел», 2011 г.</a:t>
            </a:r>
            <a:endParaRPr lang="ru-RU" dirty="0">
              <a:solidFill>
                <a:srgbClr val="FFFBDB"/>
              </a:solidFill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85728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BDB"/>
                </a:solidFill>
                <a:latin typeface="Impact" pitchFamily="34" charset="0"/>
              </a:rPr>
              <a:t>«</a:t>
            </a:r>
            <a:r>
              <a:rPr lang="ru-RU" sz="3200" dirty="0" err="1" smtClean="0">
                <a:solidFill>
                  <a:srgbClr val="FFFBDB"/>
                </a:solidFill>
                <a:latin typeface="Impact" pitchFamily="34" charset="0"/>
              </a:rPr>
              <a:t>Агротехнопарк</a:t>
            </a:r>
            <a:r>
              <a:rPr lang="ru-RU" sz="3200" dirty="0" smtClean="0">
                <a:solidFill>
                  <a:srgbClr val="FFFBDB"/>
                </a:solidFill>
                <a:latin typeface="Impact" pitchFamily="34" charset="0"/>
              </a:rPr>
              <a:t>»</a:t>
            </a:r>
            <a:endParaRPr lang="ru-RU" sz="3200" dirty="0">
              <a:solidFill>
                <a:srgbClr val="FFFBDB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8072494" cy="11430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solidFill>
                <a:srgbClr val="FFFBDB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FFFBDB"/>
                </a:solidFill>
              </a:rPr>
              <a:t>	</a:t>
            </a:r>
            <a:r>
              <a:rPr lang="ru-RU" sz="1600" dirty="0" smtClean="0">
                <a:solidFill>
                  <a:srgbClr val="FFFBDB"/>
                </a:solidFill>
                <a:latin typeface="Impact" pitchFamily="34" charset="0"/>
              </a:rPr>
              <a:t>Технологическая карта хранения, переработки картофеля и других овощей</a:t>
            </a:r>
          </a:p>
          <a:p>
            <a:endParaRPr lang="ru-RU" sz="16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-71462"/>
            <a:ext cx="8643966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ru-RU" dirty="0" smtClean="0">
                <a:solidFill>
                  <a:srgbClr val="FFFBDB"/>
                </a:solidFill>
                <a:latin typeface="Impact" pitchFamily="34" charset="0"/>
              </a:rPr>
              <a:t>Комплекс хранилищ на 36 тыс. тонн единовременного хранения овощей с цехом первичной переработки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-1491" t="9098" r="-1393" b="-1298"/>
          <a:stretch>
            <a:fillRect/>
          </a:stretch>
        </p:blipFill>
        <p:spPr bwMode="auto">
          <a:xfrm>
            <a:off x="2214546" y="1785926"/>
            <a:ext cx="4929222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-71462"/>
            <a:ext cx="8643966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FBDB"/>
                </a:solidFill>
                <a:latin typeface="Impact" pitchFamily="34" charset="0"/>
              </a:rPr>
              <a:t>Оборудования </a:t>
            </a:r>
            <a:endParaRPr lang="ru-RU" sz="2000" dirty="0" smtClean="0"/>
          </a:p>
          <a:p>
            <a:pPr algn="ctr"/>
            <a:r>
              <a:rPr lang="ru-RU" sz="2000" dirty="0" smtClean="0">
                <a:solidFill>
                  <a:srgbClr val="FFFBDB"/>
                </a:solidFill>
                <a:latin typeface="Impact" pitchFamily="34" charset="0"/>
              </a:rPr>
              <a:t>Комплекса хранилищ на 36 тыс. тонн единовременного хранения овощей с цехом первичной переработки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C:\Users\Sprinter\Desktop\Для печати\Фотки для презинтаци\rh_6.jpg"/>
          <p:cNvPicPr>
            <a:picLocks noChangeAspect="1" noChangeArrowheads="1"/>
          </p:cNvPicPr>
          <p:nvPr/>
        </p:nvPicPr>
        <p:blipFill>
          <a:blip r:embed="rId2" cstate="print"/>
          <a:srcRect t="12739"/>
          <a:stretch>
            <a:fillRect/>
          </a:stretch>
        </p:blipFill>
        <p:spPr bwMode="auto">
          <a:xfrm>
            <a:off x="857224" y="1428736"/>
            <a:ext cx="5048136" cy="293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C:\Users\Sprinter\Desktop\Для печати\Фотки для презинтаци\sctc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3993329" cy="2662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C:\Users\Sprinter\Desktop\Для печати\Фотки для презинтаци\sct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714752"/>
            <a:ext cx="4307559" cy="287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86808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 </a:t>
            </a:r>
          </a:p>
          <a:p>
            <a:r>
              <a:rPr lang="ru-RU" sz="1400" b="1" dirty="0" smtClean="0"/>
              <a:t>Оборудование (Германия)</a:t>
            </a:r>
            <a:endParaRPr lang="ru-RU" sz="1400" dirty="0" smtClean="0"/>
          </a:p>
          <a:p>
            <a:r>
              <a:rPr lang="ru-RU" sz="1400" dirty="0" smtClean="0"/>
              <a:t>Линейка оборудования обеспечивает:</a:t>
            </a:r>
          </a:p>
          <a:p>
            <a:pPr lvl="0"/>
            <a:r>
              <a:rPr lang="ru-RU" sz="1400" dirty="0" smtClean="0"/>
              <a:t>загрузку хранилища 3 000 тонн за 25-30 часов,</a:t>
            </a:r>
          </a:p>
          <a:p>
            <a:pPr lvl="0"/>
            <a:r>
              <a:rPr lang="ru-RU" sz="1400" dirty="0" smtClean="0"/>
              <a:t>высоту падения клубней - не более 30 см., </a:t>
            </a:r>
          </a:p>
          <a:p>
            <a:pPr lvl="0">
              <a:buNone/>
            </a:pPr>
            <a:r>
              <a:rPr lang="ru-RU" sz="1400" dirty="0" smtClean="0"/>
              <a:t>          во избежание механических повреждений.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Количество определяется мощностями длительного хранения. </a:t>
            </a:r>
            <a:r>
              <a:rPr lang="ru-RU" sz="1400" dirty="0" err="1" smtClean="0"/>
              <a:t>Разрузочно-погрузочная</a:t>
            </a:r>
            <a:r>
              <a:rPr lang="ru-RU" sz="1400" dirty="0" smtClean="0"/>
              <a:t> техника </a:t>
            </a:r>
            <a:r>
              <a:rPr lang="ru-RU" sz="1400" dirty="0" err="1" smtClean="0"/>
              <a:t>Grimme</a:t>
            </a:r>
            <a:r>
              <a:rPr lang="ru-RU" sz="1400" dirty="0" smtClean="0"/>
              <a:t> отличается множеством новаторских идей и большим числом новых технических разработок. При конструировании приёмных бункеров, ленточных удлинительных транспортёров или же телескопических погрузчиков особенно важное значение всегда придавалось высокой производительности, чрезвычайной надежности, а также максимально бережному обращению с собранным продуктом при каждой рабочей операции, т.к. каждый переход или перепад продукта в процессе транспортировки является критическим. Точнее говоря, был критическим. Благодаря специальным новаторским разработкам, которые были частично даже отмечены Немецким обществом сельского хозяйства (DLG), заполнение хранилищ стало бережным, бесперебойным и быстрым рабочим процессом.</a:t>
            </a:r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-71462"/>
            <a:ext cx="8643966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ru-RU" dirty="0" smtClean="0">
                <a:solidFill>
                  <a:srgbClr val="FFFBDB"/>
                </a:solidFill>
                <a:latin typeface="Impact" pitchFamily="34" charset="0"/>
              </a:rPr>
              <a:t>Комплекс хранилищ на 36 тыс. тонн единовременного хранения овощей с цехом первичной переработки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Рисунок 23" descr="Описание: Бункер-накоп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4071967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378621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Бункер-накопитель</a:t>
            </a:r>
            <a:endParaRPr lang="ru-RU" sz="1600" dirty="0" smtClean="0"/>
          </a:p>
          <a:p>
            <a:pPr lvl="0">
              <a:buNone/>
            </a:pPr>
            <a:r>
              <a:rPr lang="ru-RU" sz="1400" dirty="0" smtClean="0"/>
              <a:t>	Вместимость 5,5 и 21 м3. </a:t>
            </a:r>
          </a:p>
          <a:p>
            <a:pPr lvl="0">
              <a:buNone/>
            </a:pPr>
            <a:r>
              <a:rPr lang="ru-RU" sz="1400" dirty="0" smtClean="0"/>
              <a:t>	Выполняет задачу быстрой разгрузки грузовиков и равномерной подачи вороха на очистительные машины. </a:t>
            </a:r>
          </a:p>
          <a:p>
            <a:pPr lvl="0">
              <a:buNone/>
            </a:pPr>
            <a:r>
              <a:rPr lang="ru-RU" sz="1400" dirty="0" smtClean="0"/>
              <a:t>	Имеется опция винилового тента. </a:t>
            </a:r>
          </a:p>
          <a:p>
            <a:pPr lvl="0">
              <a:buNone/>
            </a:pPr>
            <a:r>
              <a:rPr lang="ru-RU" sz="1400" dirty="0" smtClean="0"/>
              <a:t>	Достигается равномерная, безостановочная работа линии по загрузке хранилища. </a:t>
            </a:r>
          </a:p>
          <a:p>
            <a:pPr lvl="0">
              <a:buNone/>
            </a:pPr>
            <a:r>
              <a:rPr lang="ru-RU" sz="1400" dirty="0" smtClean="0"/>
              <a:t>	Снижается до минимума время простоя грузовиков в очереди на разгрузку. </a:t>
            </a:r>
          </a:p>
          <a:p>
            <a:pPr>
              <a:buNone/>
            </a:pPr>
            <a:r>
              <a:rPr lang="ru-RU" sz="1600" b="1" dirty="0" smtClean="0"/>
              <a:t>Транспортеры</a:t>
            </a:r>
            <a:endParaRPr lang="ru-RU" sz="1600" dirty="0" smtClean="0"/>
          </a:p>
          <a:p>
            <a:pPr>
              <a:buNone/>
            </a:pPr>
            <a:r>
              <a:rPr lang="ru-RU" sz="1400" dirty="0" smtClean="0"/>
              <a:t>	Ленточный транспортёр серии SС: односекционный транспортёр длиной в 7 м, 9 м или 12 м и шириной 80 см убеждает своей высокой производительностью при максимально бережном обращении с продуктом. Прочная конструкция обеспечивает бесперебойную работу и не требует постоянного технического обслуживания. </a:t>
            </a:r>
          </a:p>
          <a:p>
            <a:endParaRPr lang="ru-RU" sz="16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-71462"/>
            <a:ext cx="8643966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ru-RU" dirty="0" smtClean="0">
                <a:solidFill>
                  <a:srgbClr val="FFFBDB"/>
                </a:solidFill>
                <a:latin typeface="Impact" pitchFamily="34" charset="0"/>
              </a:rPr>
              <a:t>Комплекс хранилищ на 36 тыс. тонн единовременного хранения овощей с цехом первичной переработки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r="-696"/>
          <a:stretch>
            <a:fillRect/>
          </a:stretch>
        </p:blipFill>
        <p:spPr bwMode="auto">
          <a:xfrm>
            <a:off x="4357685" y="1338491"/>
            <a:ext cx="4357719" cy="2733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Рисунок 29" descr="Описание: Транспортеры «Grimme» (Германи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14818"/>
            <a:ext cx="221457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Рисунок 31" descr="Описание: Транспортеры «Grimme» (Германия)"/>
          <p:cNvPicPr>
            <a:picLocks noChangeAspect="1" noChangeArrowheads="1"/>
          </p:cNvPicPr>
          <p:nvPr/>
        </p:nvPicPr>
        <p:blipFill>
          <a:blip r:embed="rId4" cstate="print"/>
          <a:srcRect r="6667"/>
          <a:stretch>
            <a:fillRect/>
          </a:stretch>
        </p:blipFill>
        <p:spPr bwMode="auto">
          <a:xfrm>
            <a:off x="6715140" y="4214818"/>
            <a:ext cx="200026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00504"/>
            <a:ext cx="2730493" cy="256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3786214" cy="2428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/>
              <a:t> </a:t>
            </a:r>
          </a:p>
          <a:p>
            <a:pPr indent="193675">
              <a:buNone/>
            </a:pPr>
            <a:r>
              <a:rPr lang="ru-RU" sz="1600" b="1" dirty="0" smtClean="0"/>
              <a:t>	Линии пред реализационной подготовки картофеля (овощей) и предприятие по глубокой переработке картофеля и овощей (нарезка, заморозка, консервация)</a:t>
            </a:r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  <a:tabLst>
                <a:tab pos="3584575" algn="l"/>
              </a:tabLst>
            </a:pPr>
            <a:r>
              <a:rPr lang="ru-RU" sz="1600" b="1" dirty="0" smtClean="0"/>
              <a:t>	</a:t>
            </a:r>
            <a:endParaRPr lang="ru-RU" sz="16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-71462"/>
            <a:ext cx="8643966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ru-RU" dirty="0" smtClean="0">
                <a:solidFill>
                  <a:srgbClr val="FFFBDB"/>
                </a:solidFill>
                <a:latin typeface="Impact" pitchFamily="34" charset="0"/>
              </a:rPr>
              <a:t>Комплекс хранилищ на 36 тыс. тонн единовременного хранения овощей с цехом первичной переработки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0" name="Рисунок 2" descr="Описание: http://www.petroeng.ru/data/Assets/FTN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4071966" cy="280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143248"/>
            <a:ext cx="1452563" cy="182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643446"/>
            <a:ext cx="27051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429000"/>
            <a:ext cx="2095500" cy="1751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85720" y="2143116"/>
            <a:ext cx="328614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193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 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8457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84575" algn="l"/>
              </a:tabLst>
              <a:defRPr/>
            </a:pPr>
            <a:r>
              <a:rPr lang="ru-RU" sz="1600" b="1" dirty="0" smtClean="0"/>
              <a:t>	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Фасовка продукции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84575" algn="l"/>
              </a:tabLst>
              <a:defRPr/>
            </a:pPr>
            <a:r>
              <a:rPr lang="ru-RU" sz="1600" dirty="0" smtClean="0"/>
              <a:t>	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Производство овощных консервы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8457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8457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Сухие продукты: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пюре, картофельные хлопья, картофельная мука.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01122" cy="2428892"/>
          </a:xfrm>
        </p:spPr>
        <p:txBody>
          <a:bodyPr>
            <a:noAutofit/>
          </a:bodyPr>
          <a:lstStyle/>
          <a:p>
            <a:pPr indent="193675">
              <a:buNone/>
            </a:pPr>
            <a:r>
              <a:rPr lang="ru-RU" sz="1500" b="1" dirty="0" smtClean="0"/>
              <a:t> </a:t>
            </a:r>
          </a:p>
          <a:p>
            <a:pPr indent="193675">
              <a:buNone/>
            </a:pPr>
            <a:r>
              <a:rPr lang="ru-RU" sz="1500" dirty="0" smtClean="0"/>
              <a:t>Характеристики: </a:t>
            </a:r>
            <a:r>
              <a:rPr lang="ru-RU" sz="1500" dirty="0" err="1" smtClean="0"/>
              <a:t>Спиртзавод</a:t>
            </a:r>
            <a:r>
              <a:rPr lang="ru-RU" sz="1500" dirty="0" smtClean="0"/>
              <a:t> - БРУ - ПД.1.001450 (2 установки) </a:t>
            </a:r>
          </a:p>
          <a:p>
            <a:pPr indent="193675">
              <a:buNone/>
            </a:pPr>
            <a:r>
              <a:rPr lang="ru-RU" sz="1500" dirty="0" smtClean="0"/>
              <a:t>Производительность 1450 литров (145далл) спирта ректификата (пищевой) в сутки + барда производительностью 19 000 литров в сутки. Дополнительно комплектуется установкой для производства </a:t>
            </a:r>
            <a:r>
              <a:rPr lang="ru-RU" sz="1500" dirty="0" err="1" smtClean="0"/>
              <a:t>биотоплива</a:t>
            </a:r>
            <a:r>
              <a:rPr lang="ru-RU" sz="1500" dirty="0" smtClean="0"/>
              <a:t> (</a:t>
            </a:r>
            <a:r>
              <a:rPr lang="ru-RU" sz="1500" dirty="0" err="1" smtClean="0"/>
              <a:t>биоэтанол</a:t>
            </a:r>
            <a:r>
              <a:rPr lang="ru-RU" sz="1500" dirty="0" smtClean="0"/>
              <a:t>).</a:t>
            </a:r>
          </a:p>
          <a:p>
            <a:pPr indent="193675">
              <a:buNone/>
            </a:pPr>
            <a:r>
              <a:rPr lang="ru-RU" sz="1500" dirty="0" smtClean="0"/>
              <a:t>Линия предназначена для розлива антифризов, моторных масел и других технических жидкостей в бутылки ПЭТ и пластиковые канистры объемом до 10 л. Моноблок розлива-укупорки обеспечивает высокую точность налива, включает в себя систему автоматической выборки, ориентации и укупорки разливаемой продукции винтовыми пробками, с возможностью дистанционного регулирования укупоривающего усилия с пульта управления. </a:t>
            </a:r>
            <a:br>
              <a:rPr lang="ru-RU" sz="1500" dirty="0" smtClean="0"/>
            </a:br>
            <a:r>
              <a:rPr lang="ru-RU" sz="1500" dirty="0" smtClean="0"/>
              <a:t>Для маркировки готовой продукции предусмотрено автоматическое нанесение одной или нескольких самоклеящихся этикеток с одной или двух сторон разливаемой канистры.</a:t>
            </a:r>
          </a:p>
          <a:p>
            <a:pPr>
              <a:buNone/>
            </a:pPr>
            <a:endParaRPr lang="ru-RU" sz="1500" dirty="0" smtClean="0"/>
          </a:p>
          <a:p>
            <a:endParaRPr lang="ru-RU" sz="15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5752" y="-71462"/>
            <a:ext cx="8643966" cy="1000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B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ru-RU" sz="2300" dirty="0" err="1" smtClean="0">
                <a:solidFill>
                  <a:srgbClr val="FFFBDB"/>
                </a:solidFill>
                <a:latin typeface="Impact" pitchFamily="34" charset="0"/>
              </a:rPr>
              <a:t>Спиртзавод</a:t>
            </a:r>
            <a:r>
              <a:rPr lang="ru-RU" sz="2300" dirty="0" smtClean="0">
                <a:solidFill>
                  <a:srgbClr val="FFFBDB"/>
                </a:solidFill>
                <a:latin typeface="Impact" pitchFamily="34" charset="0"/>
              </a:rPr>
              <a:t> с дальнейшей переработкой в техническую спиртосодержащую продукцию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4" descr="Оборудование для розлива автохимии, автокосметики, тормозной и прочих технических жидкос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14752"/>
            <a:ext cx="6108700" cy="291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01122" cy="24288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b="1" dirty="0" smtClean="0"/>
              <a:t> 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err="1" smtClean="0"/>
              <a:t>Биогазоэнергетическая</a:t>
            </a:r>
            <a:r>
              <a:rPr lang="ru-RU" sz="1600" b="1" dirty="0" smtClean="0"/>
              <a:t> установка с производительностью 2 МВт электроэнергии в сутки.</a:t>
            </a:r>
            <a:endParaRPr lang="ru-RU" sz="1600" dirty="0" smtClean="0"/>
          </a:p>
          <a:p>
            <a:r>
              <a:rPr lang="ru-RU" sz="1600" dirty="0" smtClean="0"/>
              <a:t>Данная установка позволяет вырабатывать 2 МВт электроэнергии в сутки за счет сжигания вырабатываемого ею </a:t>
            </a:r>
            <a:r>
              <a:rPr lang="ru-RU" sz="1600" dirty="0" err="1" smtClean="0"/>
              <a:t>биогаза</a:t>
            </a:r>
            <a:r>
              <a:rPr lang="ru-RU" sz="1600" dirty="0" smtClean="0"/>
              <a:t>. </a:t>
            </a:r>
          </a:p>
          <a:p>
            <a:r>
              <a:rPr lang="ru-RU" sz="1600" dirty="0" err="1" smtClean="0"/>
              <a:t>Биогаз</a:t>
            </a:r>
            <a:r>
              <a:rPr lang="ru-RU" sz="1600" dirty="0" smtClean="0"/>
              <a:t> – это газ, получаемый метановым брожением биомассы. Разложение биомассы происходит под воздействием бактерий класса </a:t>
            </a:r>
            <a:r>
              <a:rPr lang="ru-RU" sz="1600" dirty="0" err="1" smtClean="0"/>
              <a:t>метаногенов</a:t>
            </a:r>
            <a:r>
              <a:rPr lang="ru-RU" sz="1600" dirty="0" smtClean="0"/>
              <a:t>. Состав: 55%-75 % метана, 25 % - 45 % CO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, незначительные примеси. Микроорганизмы </a:t>
            </a:r>
            <a:r>
              <a:rPr lang="ru-RU" sz="1600" dirty="0" err="1" smtClean="0"/>
              <a:t>метаболизируют</a:t>
            </a:r>
            <a:r>
              <a:rPr lang="ru-RU" sz="1600" dirty="0" smtClean="0"/>
              <a:t> углерод из органических субстратов в </a:t>
            </a:r>
            <a:r>
              <a:rPr lang="ru-RU" sz="1600" dirty="0" err="1" smtClean="0"/>
              <a:t>безкислородных</a:t>
            </a:r>
            <a:r>
              <a:rPr lang="ru-RU" sz="1600" dirty="0" smtClean="0"/>
              <a:t> условиях (анаэробно). Этот процесс, называемый гниением или </a:t>
            </a:r>
            <a:r>
              <a:rPr lang="ru-RU" sz="1600" dirty="0" err="1" smtClean="0"/>
              <a:t>безкислородным</a:t>
            </a:r>
            <a:r>
              <a:rPr lang="ru-RU" sz="1600" dirty="0" smtClean="0"/>
              <a:t> брожением, следует за цепью питания. </a:t>
            </a:r>
            <a:r>
              <a:rPr lang="ru-RU" sz="1600" dirty="0" err="1" smtClean="0"/>
              <a:t>Биогаз</a:t>
            </a:r>
            <a:r>
              <a:rPr lang="ru-RU" sz="1600" dirty="0" smtClean="0"/>
              <a:t> - это газ, состоящий примерно из 60% метана (CH</a:t>
            </a:r>
            <a:r>
              <a:rPr lang="ru-RU" sz="1600" baseline="-25000" dirty="0" smtClean="0"/>
              <a:t>4</a:t>
            </a:r>
            <a:r>
              <a:rPr lang="ru-RU" sz="1600" dirty="0" smtClean="0"/>
              <a:t>) и 40% углекислого газа (CO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). Синонимами для </a:t>
            </a:r>
            <a:r>
              <a:rPr lang="ru-RU" sz="1600" dirty="0" err="1" smtClean="0"/>
              <a:t>биогаза</a:t>
            </a:r>
            <a:r>
              <a:rPr lang="ru-RU" sz="1600" dirty="0" smtClean="0"/>
              <a:t> являются такие слова, как канализационный газ, шахтный газ и болотный газ, газ-метан.</a:t>
            </a:r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435" name="Picture 3" descr="C:\Users\Sprinter\Desktop\Для печати\Фотки для презинтаци\sebze_01_1440x900.jpg"/>
          <p:cNvPicPr>
            <a:picLocks noChangeAspect="1" noChangeArrowheads="1"/>
          </p:cNvPicPr>
          <p:nvPr/>
        </p:nvPicPr>
        <p:blipFill>
          <a:blip r:embed="rId2" cstate="print"/>
          <a:srcRect t="18236"/>
          <a:stretch>
            <a:fillRect/>
          </a:stretch>
        </p:blipFill>
        <p:spPr bwMode="auto">
          <a:xfrm>
            <a:off x="1142976" y="2927877"/>
            <a:ext cx="6929486" cy="3789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85752" y="-71462"/>
            <a:ext cx="8643966" cy="1000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ru-RU" sz="4400" dirty="0" err="1" smtClean="0">
                <a:solidFill>
                  <a:srgbClr val="FFFBDB"/>
                </a:solidFill>
                <a:latin typeface="Impact" pitchFamily="34" charset="0"/>
              </a:rPr>
              <a:t>Биогазоэнергетическая</a:t>
            </a:r>
            <a:r>
              <a:rPr lang="ru-RU" sz="4400" dirty="0" smtClean="0">
                <a:solidFill>
                  <a:srgbClr val="FFFBDB"/>
                </a:solidFill>
                <a:latin typeface="Impact" pitchFamily="34" charset="0"/>
              </a:rPr>
              <a:t> установка с производительностью 2 МВт электроэнергии в сутки.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3500462" cy="4214818"/>
          </a:xfrm>
        </p:spPr>
        <p:txBody>
          <a:bodyPr>
            <a:normAutofit/>
          </a:bodyPr>
          <a:lstStyle/>
          <a:p>
            <a:pPr indent="193675">
              <a:buNone/>
            </a:pPr>
            <a:r>
              <a:rPr lang="ru-RU" sz="1900" dirty="0" smtClean="0"/>
              <a:t> Таким образом, после запуска предприятия, комплекс сможет обеспечивать себя электроэнергией, </a:t>
            </a:r>
            <a:r>
              <a:rPr lang="ru-RU" sz="1900" dirty="0" err="1" smtClean="0"/>
              <a:t>биогазом</a:t>
            </a:r>
            <a:r>
              <a:rPr lang="ru-RU" sz="1900" dirty="0" smtClean="0"/>
              <a:t>, гумусом и натуральными удобрениями. Кроме того, предусматривается возможность утилизации не только собственных отходов, но и отходов предприятий Орловской области.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71934" y="928671"/>
          <a:ext cx="4783047" cy="5715039"/>
        </p:xfrm>
        <a:graphic>
          <a:graphicData uri="http://schemas.openxmlformats.org/drawingml/2006/table">
            <a:tbl>
              <a:tblPr/>
              <a:tblGrid>
                <a:gridCol w="3374919"/>
                <a:gridCol w="1408128"/>
              </a:tblGrid>
              <a:tr h="224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Субстрат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Выход </a:t>
                      </a:r>
                      <a:r>
                        <a:rPr lang="ru-RU" sz="9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биогаза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900" b="1" baseline="300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Навоз КРС (природный 85-88%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Навоз КРС </a:t>
                      </a:r>
                      <a:r>
                        <a:rPr lang="ru-RU" sz="9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самосплавный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(94% вл.)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Навоз свиной природный (85%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Навоз свиной самосплавный (94%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Птичий помет клеточный (75%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Птичий помет подстилочный (60%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Силос кукурузный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Свежая трава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Молочная сыворотка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Зерно, мука, хлеб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Фруктовый овощной жом (80%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Свекольный жом (78%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Меласса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Барда зерновая (93%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Барда меласная (90%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Мезга кукурузная (80%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Мезга картофельная (91%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Жир (чистый, 0% вл.)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Жир из жироловок (жировая пульпа)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Отходы бойни (только кровь, каныга, мягкие ткани)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Корнеплодные овощи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Технический глицерин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pic>
        <p:nvPicPr>
          <p:cNvPr id="2662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57142"/>
            <a:ext cx="3146913" cy="1614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85752" y="-71462"/>
            <a:ext cx="8643966" cy="1000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ru-RU" sz="4400" dirty="0" err="1" smtClean="0">
                <a:solidFill>
                  <a:srgbClr val="FFFBDB"/>
                </a:solidFill>
                <a:latin typeface="Impact" pitchFamily="34" charset="0"/>
              </a:rPr>
              <a:t>Биогазоэнергетическая</a:t>
            </a:r>
            <a:r>
              <a:rPr lang="ru-RU" sz="4400" dirty="0" smtClean="0">
                <a:solidFill>
                  <a:srgbClr val="FFFBDB"/>
                </a:solidFill>
                <a:latin typeface="Impact" pitchFamily="34" charset="0"/>
              </a:rPr>
              <a:t> установка с производительностью 2 МВт электроэнергии в сутки.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1857388"/>
          </a:xfrm>
        </p:spPr>
        <p:txBody>
          <a:bodyPr>
            <a:normAutofit/>
          </a:bodyPr>
          <a:lstStyle/>
          <a:p>
            <a:pPr indent="193675"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71414"/>
            <a:ext cx="8643966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dirty="0" smtClean="0">
                <a:solidFill>
                  <a:srgbClr val="FFFBDB"/>
                </a:solidFill>
                <a:latin typeface="Impact" pitchFamily="34" charset="0"/>
              </a:rPr>
              <a:t>Предприятие по переработке и утилизации отходов с использованием современных технологий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785794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1936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54013" indent="182563"/>
            <a:r>
              <a:rPr lang="ru-RU" sz="1400" b="1" dirty="0" err="1" smtClean="0"/>
              <a:t>Биоудобрения</a:t>
            </a:r>
            <a:r>
              <a:rPr lang="ru-RU" sz="1400" dirty="0" smtClean="0"/>
              <a:t> - основа повышения качества сельскохозяйственной продукции.</a:t>
            </a:r>
          </a:p>
          <a:p>
            <a:pPr marL="354013" indent="182563"/>
            <a:r>
              <a:rPr lang="ru-RU" sz="1400" dirty="0" smtClean="0"/>
              <a:t>Органические отходы животноводческих комплексов и перерабатывающей промышленности сами по себе уже являются удобрениями. Однако коэффициент полезного действия таких удобрений составляет  всего 10-15% от возможного. При переработке же этих отходов на </a:t>
            </a:r>
            <a:r>
              <a:rPr lang="ru-RU" sz="1400" dirty="0" err="1" smtClean="0"/>
              <a:t>биогазовой</a:t>
            </a:r>
            <a:r>
              <a:rPr lang="ru-RU" sz="1400" dirty="0" smtClean="0"/>
              <a:t> установке происходит значительное улучшение их свойств.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:\для закачки на шатер сток\итоги\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357430"/>
            <a:ext cx="4143404" cy="4143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1857388"/>
          </a:xfrm>
        </p:spPr>
        <p:txBody>
          <a:bodyPr>
            <a:normAutofit/>
          </a:bodyPr>
          <a:lstStyle/>
          <a:p>
            <a:pPr indent="193675"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214290"/>
            <a:ext cx="8643966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dirty="0" smtClean="0">
                <a:solidFill>
                  <a:srgbClr val="FFFBDB"/>
                </a:solidFill>
                <a:latin typeface="Impact" pitchFamily="34" charset="0"/>
              </a:rPr>
              <a:t>Предприятие по переработке и утилизации отходов с использованием современных технологий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785794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5" y="2714622"/>
          <a:ext cx="7358112" cy="3873060"/>
        </p:xfrm>
        <a:graphic>
          <a:graphicData uri="http://schemas.openxmlformats.org/drawingml/2006/table">
            <a:tbl>
              <a:tblPr/>
              <a:tblGrid>
                <a:gridCol w="2798724"/>
                <a:gridCol w="992997"/>
                <a:gridCol w="992997"/>
                <a:gridCol w="856244"/>
                <a:gridCol w="858575"/>
                <a:gridCol w="858575"/>
              </a:tblGrid>
              <a:tr h="27664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Биоудобрения (перебродившая масса)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Химический состав кг/тонну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NH</a:t>
                      </a:r>
                      <a:r>
                        <a:rPr lang="ru-RU" sz="12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2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ru-RU" sz="12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ru-RU" sz="12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MgO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7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Свиной навоз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5,9 -6,5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1,4-2,0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5,3-5,8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6,1-6,3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1,5-1,8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7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Коровий навоз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4,3-5,0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1,0-1,2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2,7-2,9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7,5-7,8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1,3-1,5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7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Птичий помет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17-18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3,0-3,5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10-10,9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8,0-8,8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7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Ботва сахарной свеклы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2,1-2,3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0,5-0,9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1,25-1,4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3,5-4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0,7-0,9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7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Жом (сахарная свекла)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5,0-6,2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3,3-3,5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4,2-4,5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1,2-1,6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7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Отходы бойни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10-12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1,8-2,0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20-25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3,0-3,5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2,5-2,6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7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Отходы молокозаводов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2,5-3,2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0,4-0,8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1,0-1,2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7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Зерновые отходы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8-10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1,8-2,0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5,6-6,0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5,2-5,3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0,7-0,8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532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Отходы от переработки картофеля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4,5-4,7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1,5-1,8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2,8-3,5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4,6-4,8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1,2-1,4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532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Органические пищевые отходы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5,6-5,8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1,6-1,9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3,2-3,6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4,0-4,3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2,5-2,7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1428736"/>
            <a:ext cx="864396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dirty="0" smtClean="0"/>
              <a:t>Химический состав </a:t>
            </a:r>
            <a:r>
              <a:rPr lang="ru-RU" sz="2800" dirty="0" err="1" smtClean="0"/>
              <a:t>биоудобрений</a:t>
            </a:r>
            <a:r>
              <a:rPr lang="ru-RU" sz="2800" dirty="0" smtClean="0"/>
              <a:t> из </a:t>
            </a:r>
            <a:r>
              <a:rPr lang="ru-RU" sz="2800" dirty="0" err="1" smtClean="0"/>
              <a:t>биогазовой</a:t>
            </a:r>
            <a:r>
              <a:rPr lang="ru-RU" sz="2800" dirty="0" smtClean="0"/>
              <a:t> установки. Твёрдая фракция 20-25% СР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001056" cy="435771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ООО «Спас-Орел»</a:t>
            </a:r>
            <a:r>
              <a:rPr lang="ru-RU" sz="1600" dirty="0" smtClean="0"/>
              <a:t> реализует инвестиционный проект по созданию регионального перерабатывающего комплекса, с функцией хранения и переработки сельскохозяйственной продукции - «</a:t>
            </a:r>
            <a:r>
              <a:rPr lang="ru-RU" sz="1600" dirty="0" err="1" smtClean="0"/>
              <a:t>Агротехнопарк</a:t>
            </a:r>
            <a:r>
              <a:rPr lang="ru-RU" sz="1600" dirty="0" smtClean="0"/>
              <a:t>». </a:t>
            </a:r>
          </a:p>
          <a:p>
            <a:r>
              <a:rPr lang="ru-RU" sz="1600" dirty="0" smtClean="0"/>
              <a:t>Основой создания этого проекта послужили результаты проведенного мониторинга движения товаров из Москвы в центральный регион России, включающий в себя 9 областей (Липецкая, Курская, Брянская, Орловская, Белгородская, Калужская, Тульская, Воронежская, Смоленская области).</a:t>
            </a:r>
          </a:p>
          <a:p>
            <a:r>
              <a:rPr lang="ru-RU" sz="1600" dirty="0" err="1" smtClean="0"/>
              <a:t>Товаропоток</a:t>
            </a:r>
            <a:r>
              <a:rPr lang="ru-RU" sz="1600" dirty="0" smtClean="0"/>
              <a:t> по России практически во все регионы осуществляется из Москвы и Московской области. Москва выполняет, в основном, функции концентрации и перераспределения товара, но основные потребители – это регионы.</a:t>
            </a:r>
          </a:p>
          <a:p>
            <a:r>
              <a:rPr lang="ru-RU" sz="1600" dirty="0" smtClean="0"/>
              <a:t>А также значительное сокращение производства овощной продукции в регионе </a:t>
            </a:r>
          </a:p>
          <a:p>
            <a:pPr>
              <a:buNone/>
            </a:pPr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14546" y="35716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BDB"/>
                </a:solidFill>
                <a:latin typeface="Impact" pitchFamily="34" charset="0"/>
              </a:rPr>
              <a:t>ООО «Спас-Орел»</a:t>
            </a:r>
            <a:endParaRPr lang="ru-RU" sz="2800" dirty="0">
              <a:solidFill>
                <a:srgbClr val="FFFBDB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1857388"/>
          </a:xfrm>
        </p:spPr>
        <p:txBody>
          <a:bodyPr>
            <a:normAutofit/>
          </a:bodyPr>
          <a:lstStyle/>
          <a:p>
            <a:pPr indent="193675"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0034" y="500042"/>
            <a:ext cx="8643966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dirty="0" smtClean="0">
                <a:solidFill>
                  <a:srgbClr val="FFFBDB"/>
                </a:solidFill>
                <a:latin typeface="Impact" pitchFamily="34" charset="0"/>
              </a:rPr>
              <a:t>Технико-экономические показатели всего проекта:</a:t>
            </a:r>
          </a:p>
          <a:p>
            <a:pPr lvl="0" algn="ctr"/>
            <a:r>
              <a:rPr lang="ru-RU" sz="2000" u="sng" dirty="0" smtClean="0">
                <a:solidFill>
                  <a:srgbClr val="FFFBDB"/>
                </a:solidFill>
                <a:latin typeface="Impact" pitchFamily="34" charset="0"/>
              </a:rPr>
              <a:t>Инвестиции, затраты и прибыль первой очереди проекта.</a:t>
            </a:r>
            <a:endParaRPr lang="ru-RU" sz="2000" dirty="0" smtClean="0">
              <a:solidFill>
                <a:srgbClr val="FFFBDB"/>
              </a:solidFill>
              <a:latin typeface="Impact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1714488"/>
          <a:ext cx="6143668" cy="4706942"/>
        </p:xfrm>
        <a:graphic>
          <a:graphicData uri="http://schemas.openxmlformats.org/drawingml/2006/table">
            <a:tbl>
              <a:tblPr/>
              <a:tblGrid>
                <a:gridCol w="4968985"/>
                <a:gridCol w="1174683"/>
              </a:tblGrid>
              <a:tr h="247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тыс.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комплекса и инфраструктуры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623 000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Проектно-изыскательские работы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электрогенераторной подстанции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741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Оборотные средства – для создания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объема заготавливаемой продукции (на 30 000 т. картофеля  по 10 000 р. за т.)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1 033 000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472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Валовая выручка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Овощехранилище и переработка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580 000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спиртосодержащих материалов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890 000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472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Затраты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Переменные затраты </a:t>
                      </a: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(закупка продукции)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41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Постоянные затраты </a:t>
                      </a: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(зарплата, коммунальные платежи, прочие расходы)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Овощехранилище и переработка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спиртосодержащих материалов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86 000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479 000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1" marR="5966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42852"/>
            <a:ext cx="792961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354013"/>
            <a:r>
              <a:rPr lang="ru-RU" sz="1400" dirty="0" smtClean="0"/>
              <a:t>Выбранный вид деятельности сочетается с региональными программами развития аграрного сектора экономики Орловской области и повышения обеспеченности населения продуктами отечественного овощеводства, имеет высокую социальную значимость для региона, создает базу для закрепления производительных сил на селе и обновления технологии аграрного производства.  </a:t>
            </a:r>
          </a:p>
          <a:p>
            <a:pPr indent="354013"/>
            <a:r>
              <a:rPr lang="ru-RU" sz="1400" dirty="0" smtClean="0"/>
              <a:t>Социальная значимость проекта заключается в создании на начальном этапе не менее </a:t>
            </a:r>
            <a:r>
              <a:rPr lang="ru-RU" sz="1400" b="1" dirty="0" smtClean="0"/>
              <a:t>500 рабочих мест</a:t>
            </a:r>
            <a:r>
              <a:rPr lang="ru-RU" sz="1400" dirty="0" smtClean="0"/>
              <a:t>, что повлияет на наполняемость бюджета района и существенное уменьшение безработицы в г.Орел и Орловской области.</a:t>
            </a:r>
          </a:p>
          <a:p>
            <a:pPr indent="354013"/>
            <a:r>
              <a:rPr lang="ru-RU" sz="1400" dirty="0" smtClean="0"/>
              <a:t> </a:t>
            </a:r>
          </a:p>
        </p:txBody>
      </p:sp>
      <p:pic>
        <p:nvPicPr>
          <p:cNvPr id="17410" name="Picture 2" descr="C:\Users\Sprinter\Desktop\Для печати\Фотки для презинтаци\1261958916_20090956757840485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277" y="2419938"/>
            <a:ext cx="6529433" cy="4080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350046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b="1" dirty="0" smtClean="0">
                <a:solidFill>
                  <a:srgbClr val="FFFBDB"/>
                </a:solidFill>
              </a:rPr>
              <a:t>Многолетний анализ рынка сельскохозяйственной продукции.</a:t>
            </a:r>
          </a:p>
          <a:p>
            <a:pPr lvl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В Орловской области и многих областях центрального региона отсутствует организованный рынок сбыта с/</a:t>
            </a:r>
            <a:r>
              <a:rPr lang="ru-RU" sz="1400" dirty="0" err="1" smtClean="0"/>
              <a:t>х</a:t>
            </a:r>
            <a:r>
              <a:rPr lang="ru-RU" sz="1400" dirty="0" smtClean="0"/>
              <a:t> продукции и продукции переработки, что влияет на качество и производительность работы местных фермеров и других </a:t>
            </a:r>
            <a:r>
              <a:rPr lang="ru-RU" sz="1400" dirty="0" err="1" smtClean="0"/>
              <a:t>с\х</a:t>
            </a:r>
            <a:r>
              <a:rPr lang="ru-RU" sz="1400" dirty="0" smtClean="0"/>
              <a:t> производителей. </a:t>
            </a:r>
          </a:p>
          <a:p>
            <a:pPr>
              <a:buNone/>
            </a:pPr>
            <a:r>
              <a:rPr lang="ru-RU" sz="1400" dirty="0" smtClean="0"/>
              <a:t>	В связи с этим, одним из основных направлений деятельности планируемого предприятия является создание регионального центра хранения и переработки с/</a:t>
            </a:r>
            <a:r>
              <a:rPr lang="ru-RU" sz="1400" dirty="0" err="1" smtClean="0"/>
              <a:t>х</a:t>
            </a:r>
            <a:r>
              <a:rPr lang="ru-RU" sz="1400" dirty="0" smtClean="0"/>
              <a:t> продукции.</a:t>
            </a:r>
          </a:p>
        </p:txBody>
      </p:sp>
      <p:pic>
        <p:nvPicPr>
          <p:cNvPr id="5" name="Picture 2" descr="D:\база\пробные рендеры\главный вид01.jpg"/>
          <p:cNvPicPr>
            <a:picLocks noChangeAspect="1" noChangeArrowheads="1"/>
          </p:cNvPicPr>
          <p:nvPr/>
        </p:nvPicPr>
        <p:blipFill>
          <a:blip r:embed="rId2" cstate="print"/>
          <a:srcRect l="7031" r="8593" b="40104"/>
          <a:stretch>
            <a:fillRect/>
          </a:stretch>
        </p:blipFill>
        <p:spPr bwMode="auto">
          <a:xfrm>
            <a:off x="928662" y="2825746"/>
            <a:ext cx="7286676" cy="3103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-24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endParaRPr lang="ru-RU" sz="2400" b="1" dirty="0" smtClean="0">
              <a:solidFill>
                <a:srgbClr val="FFFBDB"/>
              </a:solidFill>
            </a:endParaRPr>
          </a:p>
          <a:p>
            <a:pPr algn="ctr"/>
            <a:r>
              <a:rPr lang="ru-RU" sz="2800" dirty="0" smtClean="0">
                <a:solidFill>
                  <a:srgbClr val="FFFBDB"/>
                </a:solidFill>
                <a:latin typeface="Impact" pitchFamily="34" charset="0"/>
              </a:rPr>
              <a:t>Распоряжением Губернатора Орловской области предприятию выделен земельный участок площадью 28 Га. Произведен перевод земель  в земли промышленного и иного специального назначения под строительство Комплекса</a:t>
            </a:r>
            <a:r>
              <a:rPr lang="ru-RU" sz="2800" b="1" dirty="0" smtClean="0">
                <a:solidFill>
                  <a:srgbClr val="FFFBDB"/>
                </a:solidFill>
                <a:latin typeface="Impact" pitchFamily="34" charset="0"/>
              </a:rPr>
              <a:t>.</a:t>
            </a:r>
            <a:endParaRPr lang="ru-RU" sz="2800" b="1" dirty="0">
              <a:solidFill>
                <a:srgbClr val="FFFBDB"/>
              </a:solidFill>
              <a:latin typeface="Impact" pitchFamily="34" charset="0"/>
            </a:endParaRPr>
          </a:p>
        </p:txBody>
      </p:sp>
      <p:pic>
        <p:nvPicPr>
          <p:cNvPr id="5" name="Picture 2" descr="D:\база\пробные рендеры\главный вид01.jpg"/>
          <p:cNvPicPr>
            <a:picLocks noChangeAspect="1" noChangeArrowheads="1"/>
          </p:cNvPicPr>
          <p:nvPr/>
        </p:nvPicPr>
        <p:blipFill>
          <a:blip r:embed="rId2" cstate="print"/>
          <a:srcRect l="7031" r="8593" b="40104"/>
          <a:stretch>
            <a:fillRect/>
          </a:stretch>
        </p:blipFill>
        <p:spPr bwMode="auto">
          <a:xfrm>
            <a:off x="928662" y="2825746"/>
            <a:ext cx="7286676" cy="3103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3786214" cy="6143668"/>
          </a:xfrm>
        </p:spPr>
        <p:txBody>
          <a:bodyPr>
            <a:noAutofit/>
          </a:bodyPr>
          <a:lstStyle/>
          <a:p>
            <a:pPr marL="285750" lvl="1"/>
            <a:endParaRPr lang="ru-RU" sz="1300" dirty="0" smtClean="0"/>
          </a:p>
          <a:p>
            <a:pPr marL="285750" lvl="1"/>
            <a:endParaRPr lang="ru-RU" sz="1300" dirty="0" smtClean="0"/>
          </a:p>
          <a:p>
            <a:pPr marL="342900" lvl="1" indent="-342900">
              <a:buFont typeface="+mj-lt"/>
              <a:buAutoNum type="arabicPeriod"/>
            </a:pPr>
            <a:r>
              <a:rPr lang="ru-RU" sz="1300" dirty="0" smtClean="0"/>
              <a:t>Выкуп у сельхоз производителя всего урожая ( в том числе гнилого, больного не кондиции для переработки)</a:t>
            </a:r>
          </a:p>
          <a:p>
            <a:pPr marL="342900" lvl="1" indent="-342900">
              <a:buFont typeface="+mj-lt"/>
              <a:buAutoNum type="arabicPeriod"/>
            </a:pPr>
            <a:r>
              <a:rPr lang="ru-RU" sz="1300" dirty="0" smtClean="0"/>
              <a:t> Строительство овощехранилища на 36000 тонн продукции с современной технологией хранения и перерабатывающим комплексом с замкнутым циклом переработки продукции и утилизации отходов</a:t>
            </a:r>
          </a:p>
          <a:p>
            <a:pPr marL="342900" lvl="1" indent="-342900">
              <a:buFont typeface="+mj-lt"/>
              <a:buAutoNum type="arabicPeriod"/>
            </a:pPr>
            <a:r>
              <a:rPr lang="ru-RU" sz="1300" dirty="0" smtClean="0"/>
              <a:t>Поставки качественного семенного материала сельхоз производителю.</a:t>
            </a:r>
          </a:p>
          <a:p>
            <a:pPr marL="342900" lvl="1" indent="-342900">
              <a:buFont typeface="+mj-lt"/>
              <a:buAutoNum type="arabicPeriod"/>
            </a:pPr>
            <a:r>
              <a:rPr lang="ru-RU" sz="1300" dirty="0" smtClean="0"/>
              <a:t>Технологические  консультации сельхоз производителя.</a:t>
            </a:r>
          </a:p>
          <a:p>
            <a:pPr marL="342900" lvl="1" indent="-342900">
              <a:buFont typeface="+mj-lt"/>
              <a:buAutoNum type="arabicPeriod"/>
            </a:pPr>
            <a:r>
              <a:rPr lang="ru-RU" sz="1300" dirty="0" smtClean="0"/>
              <a:t>Оказание тех. помощи сельхоз производителю. Предоставление с/</a:t>
            </a:r>
            <a:r>
              <a:rPr lang="ru-RU" sz="1300" dirty="0" err="1" smtClean="0"/>
              <a:t>х</a:t>
            </a:r>
            <a:r>
              <a:rPr lang="ru-RU" sz="1300" dirty="0" smtClean="0"/>
              <a:t> производителю транспорта и уборочной техники. </a:t>
            </a:r>
          </a:p>
          <a:p>
            <a:pPr marL="342900" lvl="1" indent="-342900">
              <a:buFont typeface="+mj-lt"/>
              <a:buAutoNum type="arabicPeriod"/>
            </a:pPr>
            <a:r>
              <a:rPr lang="ru-RU" sz="1300" dirty="0" smtClean="0"/>
              <a:t>Оптимизация   затрат на хранение и переработку сельхоз  продукции(овощей) за счет без отходного производства и выпуска побочных продуктов(тех. спиртов , </a:t>
            </a:r>
            <a:r>
              <a:rPr lang="ru-RU" sz="1300" dirty="0" err="1" smtClean="0"/>
              <a:t>биогаза</a:t>
            </a:r>
            <a:r>
              <a:rPr lang="ru-RU" sz="1300" dirty="0" smtClean="0"/>
              <a:t>, энергии, высококачественных удобрений).</a:t>
            </a:r>
          </a:p>
          <a:p>
            <a:pPr marL="342900" lvl="1" indent="-342900">
              <a:buFont typeface="+mj-lt"/>
              <a:buAutoNum type="arabicPeriod"/>
            </a:pPr>
            <a:r>
              <a:rPr lang="ru-RU" sz="1300" dirty="0" smtClean="0"/>
              <a:t>Выкуп побочных продуктов животноводства и птицеводства (навоз, помет) для производства </a:t>
            </a:r>
            <a:r>
              <a:rPr lang="ru-RU" sz="1300" dirty="0" err="1" smtClean="0"/>
              <a:t>биогаза</a:t>
            </a:r>
            <a:r>
              <a:rPr lang="ru-RU" sz="1300" dirty="0" smtClean="0"/>
              <a:t>, энергии, высококачественных удобрений.</a:t>
            </a:r>
          </a:p>
          <a:p>
            <a:pPr marL="342900" lvl="1" indent="-342900">
              <a:buFont typeface="+mj-lt"/>
              <a:buAutoNum type="arabicPeriod"/>
            </a:pPr>
            <a:r>
              <a:rPr lang="ru-RU" sz="1300" dirty="0" smtClean="0"/>
              <a:t>Создание  около 500 рабочих мест.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-142908" y="142852"/>
            <a:ext cx="457203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FFFBDB"/>
                </a:solidFill>
                <a:effectLst/>
                <a:uLnTx/>
                <a:uFillTx/>
                <a:latin typeface="Impact" pitchFamily="34" charset="0"/>
              </a:rPr>
              <a:t>Основные цели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BDB"/>
                </a:solidFill>
                <a:effectLst/>
                <a:uLnTx/>
                <a:uFillTx/>
                <a:latin typeface="Impact" pitchFamily="34" charset="0"/>
              </a:rPr>
              <a:t>Агротехно</a:t>
            </a:r>
            <a:r>
              <a:rPr kumimoji="0" lang="ru-RU" i="0" u="none" strike="noStrike" kern="1200" cap="none" spc="0" normalizeH="0" noProof="0" dirty="0" err="1" smtClean="0">
                <a:ln>
                  <a:noFill/>
                </a:ln>
                <a:solidFill>
                  <a:srgbClr val="FFFBDB"/>
                </a:solidFill>
                <a:effectLst/>
                <a:uLnTx/>
                <a:uFillTx/>
                <a:latin typeface="Impact" pitchFamily="34" charset="0"/>
              </a:rPr>
              <a:t>парка</a:t>
            </a:r>
            <a:endParaRPr kumimoji="0" lang="ru-RU" i="0" u="none" strike="noStrike" kern="1200" cap="none" spc="0" normalizeH="0" noProof="0" dirty="0" smtClean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rgbClr val="FFFBDB"/>
                </a:solidFill>
                <a:effectLst/>
                <a:uLnTx/>
                <a:uFillTx/>
                <a:latin typeface="Impact" pitchFamily="34" charset="0"/>
              </a:rPr>
              <a:t>  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FFFBDB"/>
              </a:solidFill>
              <a:effectLst/>
              <a:uLnTx/>
              <a:uFillTx/>
              <a:latin typeface="Impact" pitchFamily="34" charset="0"/>
            </a:endParaRPr>
          </a:p>
        </p:txBody>
      </p:sp>
      <p:pic>
        <p:nvPicPr>
          <p:cNvPr id="16386" name="Picture 2" descr="C:\Users\Sprinter\Desktop\Для печати\Фотки для презинтаци\rinok-produktovij1.jpg"/>
          <p:cNvPicPr>
            <a:picLocks noChangeAspect="1" noChangeArrowheads="1"/>
          </p:cNvPicPr>
          <p:nvPr/>
        </p:nvPicPr>
        <p:blipFill>
          <a:blip r:embed="rId3" cstate="print"/>
          <a:srcRect l="17500" t="11745" r="21855"/>
          <a:stretch>
            <a:fillRect/>
          </a:stretch>
        </p:blipFill>
        <p:spPr bwMode="auto">
          <a:xfrm>
            <a:off x="4357686" y="928670"/>
            <a:ext cx="4471059" cy="487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трелка вправо 66"/>
          <p:cNvSpPr/>
          <p:nvPr/>
        </p:nvSpPr>
        <p:spPr>
          <a:xfrm rot="5400000">
            <a:off x="428640" y="-142888"/>
            <a:ext cx="928662" cy="1500142"/>
          </a:xfrm>
          <a:prstGeom prst="rightArrow">
            <a:avLst>
              <a:gd name="adj1" fmla="val 81858"/>
              <a:gd name="adj2" fmla="val 48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214282" y="231797"/>
            <a:ext cx="8786874" cy="6483351"/>
            <a:chOff x="214282" y="-753017"/>
            <a:chExt cx="8786874" cy="7468165"/>
          </a:xfrm>
        </p:grpSpPr>
        <p:sp>
          <p:nvSpPr>
            <p:cNvPr id="65" name="Стрелка углом 64"/>
            <p:cNvSpPr/>
            <p:nvPr/>
          </p:nvSpPr>
          <p:spPr>
            <a:xfrm flipH="1">
              <a:off x="2928926" y="1037183"/>
              <a:ext cx="3286148" cy="1481208"/>
            </a:xfrm>
            <a:prstGeom prst="bentArrow">
              <a:avLst>
                <a:gd name="adj1" fmla="val 36597"/>
                <a:gd name="adj2" fmla="val 22565"/>
                <a:gd name="adj3" fmla="val 25000"/>
                <a:gd name="adj4" fmla="val 246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1" name="Стрелка углом 30"/>
            <p:cNvSpPr/>
            <p:nvPr/>
          </p:nvSpPr>
          <p:spPr>
            <a:xfrm rot="5400000">
              <a:off x="7036611" y="3893347"/>
              <a:ext cx="1000132" cy="1357322"/>
            </a:xfrm>
            <a:prstGeom prst="bentArrow">
              <a:avLst>
                <a:gd name="adj1" fmla="val 46943"/>
                <a:gd name="adj2" fmla="val 40238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6" name="Стрелка углом 55"/>
            <p:cNvSpPr/>
            <p:nvPr/>
          </p:nvSpPr>
          <p:spPr>
            <a:xfrm rot="16200000">
              <a:off x="-142908" y="3429000"/>
              <a:ext cx="2428892" cy="1571636"/>
            </a:xfrm>
            <a:prstGeom prst="bentArrow">
              <a:avLst>
                <a:gd name="adj1" fmla="val 25000"/>
                <a:gd name="adj2" fmla="val 22091"/>
                <a:gd name="adj3" fmla="val 25000"/>
                <a:gd name="adj4" fmla="val 24676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7" name="Стрелка углом 56"/>
            <p:cNvSpPr/>
            <p:nvPr/>
          </p:nvSpPr>
          <p:spPr>
            <a:xfrm rot="16200000">
              <a:off x="1643042" y="5286388"/>
              <a:ext cx="857256" cy="1571636"/>
            </a:xfrm>
            <a:prstGeom prst="bentArrow">
              <a:avLst>
                <a:gd name="adj1" fmla="val 44182"/>
                <a:gd name="adj2" fmla="val 45558"/>
                <a:gd name="adj3" fmla="val 25000"/>
                <a:gd name="adj4" fmla="val 24676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2" name="Стрелка углом 51"/>
            <p:cNvSpPr/>
            <p:nvPr/>
          </p:nvSpPr>
          <p:spPr>
            <a:xfrm rot="5400000" flipH="1">
              <a:off x="5107785" y="464323"/>
              <a:ext cx="1143008" cy="5357850"/>
            </a:xfrm>
            <a:prstGeom prst="bentArrow">
              <a:avLst>
                <a:gd name="adj1" fmla="val 16955"/>
                <a:gd name="adj2" fmla="val 22344"/>
                <a:gd name="adj3" fmla="val 31148"/>
                <a:gd name="adj4" fmla="val 1736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3" name="Стрелка углом 52"/>
            <p:cNvSpPr/>
            <p:nvPr/>
          </p:nvSpPr>
          <p:spPr>
            <a:xfrm rot="5400000" flipH="1">
              <a:off x="3857620" y="285728"/>
              <a:ext cx="1000132" cy="5857916"/>
            </a:xfrm>
            <a:prstGeom prst="bentArrow">
              <a:avLst>
                <a:gd name="adj1" fmla="val 16955"/>
                <a:gd name="adj2" fmla="val 22344"/>
                <a:gd name="adj3" fmla="val 31148"/>
                <a:gd name="adj4" fmla="val 1736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1" name="Стрелка углом 50"/>
            <p:cNvSpPr/>
            <p:nvPr/>
          </p:nvSpPr>
          <p:spPr>
            <a:xfrm rot="5400000" flipH="1">
              <a:off x="3643306" y="-357214"/>
              <a:ext cx="2786082" cy="5357850"/>
            </a:xfrm>
            <a:prstGeom prst="bentArrow">
              <a:avLst>
                <a:gd name="adj1" fmla="val 7704"/>
                <a:gd name="adj2" fmla="val 6344"/>
                <a:gd name="adj3" fmla="val 14081"/>
                <a:gd name="adj4" fmla="val 1736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9" name="Стрелка углом 48"/>
            <p:cNvSpPr/>
            <p:nvPr/>
          </p:nvSpPr>
          <p:spPr>
            <a:xfrm>
              <a:off x="2071670" y="2857496"/>
              <a:ext cx="1000132" cy="1428760"/>
            </a:xfrm>
            <a:prstGeom prst="bentArrow">
              <a:avLst>
                <a:gd name="adj1" fmla="val 23781"/>
                <a:gd name="adj2" fmla="val 33402"/>
                <a:gd name="adj3" fmla="val 40848"/>
                <a:gd name="adj4" fmla="val 1736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7" name="Стрелка вниз 46"/>
            <p:cNvSpPr/>
            <p:nvPr/>
          </p:nvSpPr>
          <p:spPr>
            <a:xfrm rot="-5400000">
              <a:off x="3464711" y="3036091"/>
              <a:ext cx="428628" cy="2786082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-5400000">
              <a:off x="2357422" y="4643446"/>
              <a:ext cx="714380" cy="71438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низ 42"/>
            <p:cNvSpPr/>
            <p:nvPr/>
          </p:nvSpPr>
          <p:spPr>
            <a:xfrm rot="16200000">
              <a:off x="4893471" y="4107662"/>
              <a:ext cx="857256" cy="23574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2" name="Группа 41"/>
            <p:cNvGrpSpPr/>
            <p:nvPr/>
          </p:nvGrpSpPr>
          <p:grpSpPr>
            <a:xfrm rot="16200000">
              <a:off x="-299018" y="-168279"/>
              <a:ext cx="4182014" cy="3012538"/>
              <a:chOff x="1285851" y="2735939"/>
              <a:chExt cx="4779436" cy="2264701"/>
            </a:xfrm>
          </p:grpSpPr>
          <p:sp>
            <p:nvSpPr>
              <p:cNvPr id="40" name="Стрелка углом 39"/>
              <p:cNvSpPr/>
              <p:nvPr/>
            </p:nvSpPr>
            <p:spPr>
              <a:xfrm flipH="1">
                <a:off x="1285851" y="3810022"/>
                <a:ext cx="1143005" cy="1190618"/>
              </a:xfrm>
              <a:prstGeom prst="bentArrow">
                <a:avLst>
                  <a:gd name="adj1" fmla="val 29012"/>
                  <a:gd name="adj2" fmla="val 22229"/>
                  <a:gd name="adj3" fmla="val 23596"/>
                  <a:gd name="adj4" fmla="val 246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5400000">
                <a:off x="1908691" y="3918760"/>
                <a:ext cx="542021" cy="646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</a:rPr>
                  <a:t>Отходы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5400000">
                <a:off x="5186906" y="2824232"/>
                <a:ext cx="966674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bg1"/>
                    </a:solidFill>
                  </a:rPr>
                  <a:t>Предоставление </a:t>
                </a:r>
              </a:p>
              <a:p>
                <a:pPr algn="ctr"/>
                <a:r>
                  <a:rPr lang="ru-RU" sz="1100" b="1" dirty="0" smtClean="0">
                    <a:solidFill>
                      <a:schemeClr val="bg1"/>
                    </a:solidFill>
                  </a:rPr>
                  <a:t>Уборочной техники</a:t>
                </a:r>
                <a:endParaRPr lang="ru-RU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Стрелка вниз 38"/>
            <p:cNvSpPr/>
            <p:nvPr/>
          </p:nvSpPr>
          <p:spPr>
            <a:xfrm>
              <a:off x="3500430" y="3071810"/>
              <a:ext cx="285752" cy="7858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трелка углом 36"/>
            <p:cNvSpPr/>
            <p:nvPr/>
          </p:nvSpPr>
          <p:spPr>
            <a:xfrm flipH="1">
              <a:off x="4214810" y="2428868"/>
              <a:ext cx="1143008" cy="1285884"/>
            </a:xfrm>
            <a:prstGeom prst="bentArrow">
              <a:avLst>
                <a:gd name="adj1" fmla="val 25000"/>
                <a:gd name="adj2" fmla="val 14506"/>
                <a:gd name="adj3" fmla="val 25000"/>
                <a:gd name="adj4" fmla="val 246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 rot="-5400000">
              <a:off x="7250925" y="2035959"/>
              <a:ext cx="214314" cy="7143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 rot="5400000">
              <a:off x="7608115" y="1607331"/>
              <a:ext cx="214314" cy="8572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4282" y="214290"/>
              <a:ext cx="1357322" cy="27860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>
                  <a:solidFill>
                    <a:srgbClr val="C00000"/>
                  </a:solidFill>
                </a:rPr>
                <a:t>с\х</a:t>
              </a:r>
              <a:r>
                <a:rPr lang="ru-RU" dirty="0" smtClean="0">
                  <a:solidFill>
                    <a:srgbClr val="C00000"/>
                  </a:solidFill>
                </a:rPr>
                <a:t> производители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2928926" y="214290"/>
              <a:ext cx="1928826" cy="928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Доставка транспортом </a:t>
              </a:r>
              <a:r>
                <a:rPr lang="ru-RU" sz="1200" dirty="0" err="1" smtClean="0"/>
                <a:t>СпасОрел</a:t>
              </a:r>
              <a:endParaRPr lang="ru-RU" sz="12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57752" y="500042"/>
              <a:ext cx="3929090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r>
                <a:rPr lang="ru-RU" dirty="0" smtClean="0"/>
                <a:t>Сортировка</a:t>
              </a:r>
            </a:p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86050" y="5786454"/>
              <a:ext cx="1857388" cy="9286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Животноводство</a:t>
              </a:r>
            </a:p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птицеводство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8358214" y="928670"/>
              <a:ext cx="357190" cy="8572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715272" y="1785926"/>
              <a:ext cx="1142976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Фасовка</a:t>
              </a:r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8143900" y="2571744"/>
              <a:ext cx="857256" cy="25003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5008" y="1428736"/>
              <a:ext cx="1571636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хранение</a:t>
              </a: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72066" y="3071810"/>
              <a:ext cx="1857388" cy="15716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Глубокая переработка</a:t>
              </a:r>
            </a:p>
            <a:p>
              <a:pPr algn="ctr"/>
              <a:r>
                <a:rPr lang="ru-RU" sz="1400" dirty="0" smtClean="0"/>
                <a:t>(нарезка, заморозка, полу фабрикаты)</a:t>
              </a:r>
              <a:endParaRPr lang="ru-RU" sz="1400" dirty="0"/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5429256" y="928670"/>
              <a:ext cx="214314" cy="21431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6000760" y="2714620"/>
              <a:ext cx="214314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6429388" y="928670"/>
              <a:ext cx="285752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571604" y="214290"/>
              <a:ext cx="1357322" cy="20717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/>
                <a:t>Выкуп всего урожая</a:t>
              </a:r>
            </a:p>
            <a:p>
              <a:pPr algn="ctr"/>
              <a:r>
                <a:rPr lang="ru-RU" sz="1400" dirty="0" smtClean="0"/>
                <a:t>(включая некондиционного, больного)</a:t>
              </a:r>
              <a:endParaRPr lang="ru-RU" sz="1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500826" y="5072074"/>
              <a:ext cx="2428892" cy="15716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Реализация конечного продукта 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071802" y="1785926"/>
              <a:ext cx="1143008" cy="1643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Производство тех. спирта</a:t>
              </a:r>
              <a:endParaRPr lang="ru-RU" sz="1600" b="1" dirty="0"/>
            </a:p>
          </p:txBody>
        </p:sp>
        <p:sp>
          <p:nvSpPr>
            <p:cNvPr id="34" name="Стрелка углом 33"/>
            <p:cNvSpPr/>
            <p:nvPr/>
          </p:nvSpPr>
          <p:spPr>
            <a:xfrm rot="10800000">
              <a:off x="4214810" y="928670"/>
              <a:ext cx="1143008" cy="1285884"/>
            </a:xfrm>
            <a:prstGeom prst="bentArrow">
              <a:avLst>
                <a:gd name="adj1" fmla="val 25000"/>
                <a:gd name="adj2" fmla="val 14506"/>
                <a:gd name="adj3" fmla="val 25000"/>
                <a:gd name="adj4" fmla="val 246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4710709" y="1361465"/>
              <a:ext cx="94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Отходы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8647" y="2416726"/>
              <a:ext cx="949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Отходы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071802" y="3857628"/>
              <a:ext cx="1571636" cy="1785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Розлив</a:t>
              </a:r>
            </a:p>
            <a:p>
              <a:pPr algn="ctr"/>
              <a:endParaRPr lang="ru-RU" sz="1600" b="1" dirty="0" smtClean="0"/>
            </a:p>
            <a:p>
              <a:pPr algn="ctr"/>
              <a:r>
                <a:rPr lang="ru-RU" sz="1600" b="1" dirty="0" smtClean="0"/>
                <a:t>(создание конечного продукта из тех. спирта)</a:t>
              </a:r>
              <a:endParaRPr lang="ru-RU" sz="1600" b="1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000100" y="3429000"/>
              <a:ext cx="1357322" cy="221457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err="1" smtClean="0"/>
                <a:t>Биогазоэнергетическая</a:t>
              </a:r>
              <a:r>
                <a:rPr lang="ru-RU" sz="1600" b="1" dirty="0" smtClean="0"/>
                <a:t> </a:t>
              </a:r>
              <a:r>
                <a:rPr lang="ru-RU" sz="1400" b="1" dirty="0" smtClean="0"/>
                <a:t>установка с производительностью 2 МВт электроэнергии в сутки.</a:t>
              </a:r>
              <a:endParaRPr lang="ru-RU" sz="14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25387" y="4264231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Энергия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5984" y="4835735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Энергия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82511" y="3000372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Энергия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15206" y="3429000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Энергия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29058" y="3429000"/>
              <a:ext cx="817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Энергия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7267396" y="3444631"/>
              <a:ext cx="2550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Фасованные</a:t>
              </a:r>
              <a:r>
                <a:rPr lang="ru-RU" b="1" dirty="0" smtClean="0">
                  <a:solidFill>
                    <a:schemeClr val="bg1"/>
                  </a:solidFill>
                </a:rPr>
                <a:t> овощи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31646" y="5044107"/>
              <a:ext cx="1411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Антифризы ,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Масла, тех спирты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29454" y="4071942"/>
              <a:ext cx="10807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</a:rPr>
                <a:t>Чипсы ,пюре </a:t>
              </a:r>
            </a:p>
            <a:p>
              <a:r>
                <a:rPr lang="ru-RU" sz="1200" b="1" dirty="0" smtClean="0">
                  <a:solidFill>
                    <a:schemeClr val="bg1"/>
                  </a:solidFill>
                </a:rPr>
                <a:t>мука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-26271" y="4026744"/>
              <a:ext cx="12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Удобрения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08630" y="6072206"/>
              <a:ext cx="1508170" cy="425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Навоз, помет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86116" y="1092802"/>
              <a:ext cx="1785950" cy="602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Возврат  семенного материала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357290" y="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BDB"/>
                </a:solidFill>
                <a:latin typeface="Impact" pitchFamily="34" charset="0"/>
              </a:rPr>
              <a:t>Структура без отходного производства и переработки овощной продукции</a:t>
            </a:r>
            <a:endParaRPr lang="ru-RU" sz="2800" dirty="0">
              <a:solidFill>
                <a:srgbClr val="FFFBDB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3714776" cy="6500858"/>
          </a:xfrm>
        </p:spPr>
        <p:txBody>
          <a:bodyPr>
            <a:noAutofit/>
          </a:bodyPr>
          <a:lstStyle/>
          <a:p>
            <a:pPr marL="285750" lvl="1"/>
            <a:endParaRPr lang="ru-RU" sz="1400" dirty="0" smtClean="0"/>
          </a:p>
          <a:p>
            <a:pPr marL="285750" lvl="1"/>
            <a:endParaRPr lang="ru-RU" sz="1400" dirty="0" smtClean="0"/>
          </a:p>
          <a:p>
            <a:pPr marL="285750" lvl="1"/>
            <a:r>
              <a:rPr lang="ru-RU" sz="1400" dirty="0" smtClean="0"/>
              <a:t>Проведение геодезических, инженерных и экологических изысканий, выполнение проектных работ, оборудование инженерных коммуникаций.</a:t>
            </a:r>
          </a:p>
          <a:p>
            <a:pPr marL="266700" lvl="1" indent="-228600"/>
            <a:r>
              <a:rPr lang="ru-RU" sz="1400" dirty="0" smtClean="0"/>
              <a:t>Строительство:</a:t>
            </a:r>
          </a:p>
          <a:p>
            <a:pPr marL="0" lvl="2" indent="0">
              <a:buNone/>
            </a:pPr>
            <a:r>
              <a:rPr lang="ru-RU" sz="1400" b="1" dirty="0" smtClean="0"/>
              <a:t>Овощехранилище </a:t>
            </a:r>
            <a:r>
              <a:rPr lang="ru-RU" sz="1400" dirty="0" smtClean="0"/>
              <a:t>(на 36 тыс. т. продукции) с перерабатывающим комплексом, включающее:</a:t>
            </a:r>
          </a:p>
          <a:p>
            <a:pPr lvl="0"/>
            <a:r>
              <a:rPr lang="ru-RU" sz="1400" b="1" dirty="0" smtClean="0"/>
              <a:t>Хранилища</a:t>
            </a:r>
          </a:p>
          <a:p>
            <a:pPr lvl="0"/>
            <a:r>
              <a:rPr lang="ru-RU" sz="1400" b="1" dirty="0" smtClean="0"/>
              <a:t>Линии </a:t>
            </a:r>
            <a:r>
              <a:rPr lang="ru-RU" sz="1400" b="1" dirty="0" err="1" smtClean="0"/>
              <a:t>предреализационной</a:t>
            </a:r>
            <a:r>
              <a:rPr lang="ru-RU" sz="1400" b="1" dirty="0" smtClean="0"/>
              <a:t> подготовки картофеля и овощей;</a:t>
            </a:r>
          </a:p>
          <a:p>
            <a:pPr lvl="0"/>
            <a:r>
              <a:rPr lang="ru-RU" sz="1400" b="1" dirty="0" smtClean="0"/>
              <a:t>Предприятие по глубокой переработке картофеля и овощей (нарезка, заморозка, консервация);</a:t>
            </a:r>
          </a:p>
          <a:p>
            <a:pPr lvl="0"/>
            <a:r>
              <a:rPr lang="ru-RU" sz="1400" b="1" dirty="0" err="1" smtClean="0"/>
              <a:t>Спиртзавод</a:t>
            </a:r>
            <a:r>
              <a:rPr lang="ru-RU" sz="1400" b="1" dirty="0" smtClean="0"/>
              <a:t> с дальнейшей переработкой в техническую спиртосодержащую продукцию;</a:t>
            </a:r>
          </a:p>
          <a:p>
            <a:r>
              <a:rPr lang="ru-RU" sz="1400" b="1" dirty="0" err="1" smtClean="0"/>
              <a:t>Биогазоэнергетическую</a:t>
            </a:r>
            <a:r>
              <a:rPr lang="ru-RU" sz="1400" b="1" dirty="0" smtClean="0"/>
              <a:t> установку производительностью 2 </a:t>
            </a:r>
            <a:r>
              <a:rPr lang="ru-RU" sz="1400" b="1" dirty="0" err="1" smtClean="0"/>
              <a:t>Мвт</a:t>
            </a:r>
            <a:r>
              <a:rPr lang="ru-RU" sz="1400" b="1" dirty="0" smtClean="0"/>
              <a:t> электроэнергии в сутки;</a:t>
            </a:r>
          </a:p>
          <a:p>
            <a:pPr lvl="0"/>
            <a:r>
              <a:rPr lang="ru-RU" sz="1400" b="1" dirty="0" smtClean="0"/>
              <a:t>Предприятие по переработке и утилизации отходов с использованием современных технологий;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-142908" y="142852"/>
            <a:ext cx="4572032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FFFBDB"/>
                </a:solidFill>
                <a:effectLst/>
                <a:uLnTx/>
                <a:uFillTx/>
                <a:latin typeface="Impact" pitchFamily="34" charset="0"/>
              </a:rPr>
              <a:t>Задачи, решаемые предприятием в инвестиционный период </a:t>
            </a:r>
          </a:p>
        </p:txBody>
      </p:sp>
      <p:pic>
        <p:nvPicPr>
          <p:cNvPr id="16386" name="Picture 2" descr="C:\Users\Sprinter\Desktop\Для печати\Фотки для презинтаци\rinok-produktovij1.jpg"/>
          <p:cNvPicPr>
            <a:picLocks noChangeAspect="1" noChangeArrowheads="1"/>
          </p:cNvPicPr>
          <p:nvPr/>
        </p:nvPicPr>
        <p:blipFill>
          <a:blip r:embed="rId3" cstate="print"/>
          <a:srcRect l="17500" t="11745" r="21855"/>
          <a:stretch>
            <a:fillRect/>
          </a:stretch>
        </p:blipFill>
        <p:spPr bwMode="auto">
          <a:xfrm>
            <a:off x="4357686" y="928670"/>
            <a:ext cx="4471059" cy="487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3857652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 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b="1" dirty="0" smtClean="0"/>
              <a:t>КОМПЛЕКС ПО ХРАНЕНИЮ И ПЕРЕРАБОТКЕ ОВОЩЕЙ</a:t>
            </a:r>
            <a:endParaRPr lang="ru-RU" sz="1600" dirty="0" smtClean="0"/>
          </a:p>
          <a:p>
            <a:r>
              <a:rPr lang="ru-RU" sz="1600" b="1" u="sng" dirty="0" smtClean="0"/>
              <a:t>В первую очередь</a:t>
            </a:r>
            <a:r>
              <a:rPr lang="ru-RU" sz="1600" b="1" dirty="0" smtClean="0"/>
              <a:t> </a:t>
            </a:r>
            <a:r>
              <a:rPr lang="ru-RU" sz="1600" dirty="0" smtClean="0"/>
              <a:t>планируется строительство овощехранилища на 36000 тонн продукции с современной технологией хранения и перерабатывающим комплексом с замкнутым циклом переработки продукции и утилизации отходов. 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18435" name="Picture 3" descr="C:\Users\Sprinter\Desktop\Для печати\Фотки для презинтаци\sebze_01_1440x900.jpg"/>
          <p:cNvPicPr>
            <a:picLocks noChangeAspect="1" noChangeArrowheads="1"/>
          </p:cNvPicPr>
          <p:nvPr/>
        </p:nvPicPr>
        <p:blipFill>
          <a:blip r:embed="rId2" cstate="print"/>
          <a:srcRect l="41447" r="4605"/>
          <a:stretch>
            <a:fillRect/>
          </a:stretch>
        </p:blipFill>
        <p:spPr bwMode="auto">
          <a:xfrm>
            <a:off x="4429124" y="1267588"/>
            <a:ext cx="4517117" cy="5233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214314"/>
            <a:ext cx="8072494" cy="714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lang="ru-RU" sz="4400" dirty="0" smtClean="0">
                <a:solidFill>
                  <a:srgbClr val="FFFBDB"/>
                </a:solidFill>
                <a:latin typeface="Impact" pitchFamily="34" charset="0"/>
              </a:rPr>
              <a:t>Комплекс по хранению и переработке овощей.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307183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 </a:t>
            </a:r>
          </a:p>
          <a:p>
            <a:pPr marL="269875" indent="11113">
              <a:buNone/>
            </a:pPr>
            <a:endParaRPr lang="ru-RU" sz="1400" dirty="0" smtClean="0"/>
          </a:p>
          <a:p>
            <a:pPr marL="269875" indent="180975">
              <a:buNone/>
            </a:pPr>
            <a:r>
              <a:rPr lang="ru-RU" sz="1400" dirty="0" smtClean="0"/>
              <a:t>Для погрузки/выгрузки автотранспорта в холодное время года, установки оборудования для мойки и упаковки продукции целесообразно строительство большепролётного, быстровозводимого, утеплённого операционного зала на основе лёгких металлических конструкций.</a:t>
            </a:r>
          </a:p>
          <a:p>
            <a:pPr marL="269875" indent="180975">
              <a:buNone/>
            </a:pPr>
            <a:endParaRPr lang="ru-RU" sz="1400" dirty="0" smtClean="0"/>
          </a:p>
          <a:p>
            <a:pPr marL="269875" indent="180975">
              <a:buNone/>
            </a:pPr>
            <a:endParaRPr lang="ru-RU" sz="1400" dirty="0" smtClean="0"/>
          </a:p>
          <a:p>
            <a:pPr marL="269875" indent="180975">
              <a:buNone/>
            </a:pPr>
            <a:r>
              <a:rPr lang="ru-RU" sz="1400" dirty="0" smtClean="0"/>
              <a:t>Европейская технология хранения овощей предусматривает контейнерное размещение овощей в хранилище в несколько ярусов с возможностью хранения в одном помещении нескольких сортов и видов овощей. Данная технология обеспечивает круглогодичный доступ к овощам для их переработки и отгрузки.</a:t>
            </a:r>
          </a:p>
          <a:p>
            <a:pPr marL="269875" indent="180975">
              <a:buNone/>
            </a:pPr>
            <a:endParaRPr lang="ru-RU" sz="14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52" y="-71462"/>
            <a:ext cx="8643966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algn="ctr"/>
            <a:r>
              <a:rPr lang="ru-RU" dirty="0" smtClean="0">
                <a:solidFill>
                  <a:srgbClr val="FFFBDB"/>
                </a:solidFill>
                <a:latin typeface="Impact" pitchFamily="34" charset="0"/>
              </a:rPr>
              <a:t>Комплекс хранилищ на 36 тыс. тонн единовременного хранения овощей с цехом первичной переработки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3" descr="лист 1"/>
          <p:cNvPicPr>
            <a:picLocks noChangeAspect="1" noChangeArrowheads="1"/>
          </p:cNvPicPr>
          <p:nvPr/>
        </p:nvPicPr>
        <p:blipFill>
          <a:blip r:embed="rId2" cstate="print"/>
          <a:srcRect l="60268" t="33607" r="7366" b="51571"/>
          <a:stretch>
            <a:fillRect/>
          </a:stretch>
        </p:blipFill>
        <p:spPr bwMode="auto">
          <a:xfrm>
            <a:off x="3571868" y="1214422"/>
            <a:ext cx="4874593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Рисунок 1" descr="Описание: http://megadoski.ru/s_images/11433720588156.jpg"/>
          <p:cNvPicPr>
            <a:picLocks noChangeAspect="1" noChangeArrowheads="1"/>
          </p:cNvPicPr>
          <p:nvPr/>
        </p:nvPicPr>
        <p:blipFill>
          <a:blip r:embed="rId3" cstate="print"/>
          <a:srcRect t="10313" b="23144"/>
          <a:stretch>
            <a:fillRect/>
          </a:stretch>
        </p:blipFill>
        <p:spPr bwMode="auto">
          <a:xfrm>
            <a:off x="3571868" y="4187118"/>
            <a:ext cx="4929222" cy="231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918</Words>
  <Application>Microsoft Office PowerPoint</Application>
  <PresentationFormat>Экран (4:3)</PresentationFormat>
  <Paragraphs>310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Sprinter</dc:creator>
  <cp:lastModifiedBy>Sprinter</cp:lastModifiedBy>
  <cp:revision>66</cp:revision>
  <dcterms:created xsi:type="dcterms:W3CDTF">2011-07-14T05:23:32Z</dcterms:created>
  <dcterms:modified xsi:type="dcterms:W3CDTF">2011-07-18T07:51:58Z</dcterms:modified>
</cp:coreProperties>
</file>